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840">
                <a:effectLst>
                  <a:outerShdw sx="100000" sy="100000" kx="0" ky="0" algn="b" rotWithShape="0" blurRad="22860" dist="2286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A Whole Faith makes Internal Integrity Active. 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James 5.12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1270000" y="770411"/>
            <a:ext cx="10464800" cy="8212778"/>
          </a:xfrm>
          <a:prstGeom prst="rect">
            <a:avLst/>
          </a:prstGeom>
        </p:spPr>
        <p:txBody>
          <a:bodyPr/>
          <a:lstStyle/>
          <a:p>
            <a:pPr defTabSz="321310">
              <a:defRPr sz="3740">
                <a:solidFill>
                  <a:srgbClr val="5D4409"/>
                </a:solidFill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A Person of Integrity:</a:t>
            </a:r>
          </a:p>
          <a:p>
            <a:pPr algn="l" defTabSz="321310">
              <a:defRPr sz="3740">
                <a:solidFill>
                  <a:srgbClr val="5D4409"/>
                </a:solidFill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	…has a Definite Commitment consistent with the Truth</a:t>
            </a:r>
          </a:p>
          <a:p>
            <a:pPr algn="l" defTabSz="321310">
              <a:defRPr sz="3740">
                <a:solidFill>
                  <a:srgbClr val="5D4409"/>
                </a:solidFill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— his character is consistent with the Truth of Scripture: James 1.5-8 &amp; 1.21-22</a:t>
            </a:r>
          </a:p>
          <a:p>
            <a:pPr algn="l" defTabSz="321310">
              <a:defRPr sz="3740">
                <a:solidFill>
                  <a:srgbClr val="5D4409"/>
                </a:solidFill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algn="l" defTabSz="321310">
              <a:defRPr sz="3740">
                <a:solidFill>
                  <a:srgbClr val="5D4409"/>
                </a:solidFill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	…has a Distinguishing Reliability consistent with the Truth</a:t>
            </a:r>
          </a:p>
          <a:p>
            <a:pPr algn="l" defTabSz="321310">
              <a:defRPr sz="3740">
                <a:solidFill>
                  <a:srgbClr val="5D4409"/>
                </a:solidFill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— your oath is to God to honor God : James 2.8-13</a:t>
            </a:r>
          </a:p>
          <a:p>
            <a:pPr algn="l" defTabSz="321310">
              <a:defRPr sz="3740">
                <a:solidFill>
                  <a:srgbClr val="5D4409"/>
                </a:solidFill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algn="l" defTabSz="321310">
              <a:defRPr sz="3740">
                <a:solidFill>
                  <a:srgbClr val="5D4409"/>
                </a:solidFill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	…as a Dependent Agenda consistent with the Truth</a:t>
            </a:r>
          </a:p>
          <a:p>
            <a:pPr algn="l" defTabSz="321310">
              <a:defRPr sz="3740">
                <a:solidFill>
                  <a:srgbClr val="5D4409"/>
                </a:solidFill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— entrust your life to God’s plan and agenda : James 4.13-17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270000" y="846790"/>
            <a:ext cx="10464800" cy="781806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James 1.18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“In the exercise of His will He brought us forth by the word of truth, so that we would be a kind of first fruits among His creatures.”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1270000" y="1004558"/>
            <a:ext cx="10665353" cy="754851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James 3.17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“But the wisdom from above is first pure, then peaceable, gentle, reasonable, full of mercy and good fruits, unwavering, without hypocrisy.”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1270000" y="1004558"/>
            <a:ext cx="10665353" cy="754851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James 3.18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“And the seed whose fruit is righteousness is sown in peace by those who make peace.”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1270000" y="1004558"/>
            <a:ext cx="10665353" cy="754851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Christ’s character in you explains the goodness of God.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1270000" y="1647080"/>
            <a:ext cx="10464800" cy="58919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D4409"/>
                </a:solidFill>
              </a:defRPr>
            </a:lvl1pPr>
          </a:lstStyle>
          <a:p>
            <a:pPr/>
            <a:r>
              <a:t>Believers with a whole faith know the Integrity of God’s character and endeavor to mold their character in the same form.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4575">
                <a:solidFill>
                  <a:srgbClr val="5D4409"/>
                </a:solidFill>
                <a:effectLst>
                  <a:outerShdw sx="100000" sy="100000" kx="0" ky="0" algn="b" rotWithShape="0" blurRad="9525" dist="9525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>
              <a:defRPr sz="5100"/>
            </a:pPr>
            <a:r>
              <a:rPr sz="4575"/>
              <a:t>A Whole Faith knows Active Integrity because it sees God’s Character in Action.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“do not swear by heaven, or by earth or by any other oath” </a:t>
            </a:r>
          </a:p>
          <a:p>
            <a:pPr lvl="1"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Oath = your words are consistent with your actions</a:t>
            </a:r>
          </a:p>
          <a:p>
            <a:pPr lvl="1"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doing something consistent with God’s character &amp; name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1270000" y="775958"/>
            <a:ext cx="10464800" cy="80596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Leviticus 19.12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“You shall not swear falsely by My name, so as to profane the name of your God; I am the LORD.”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1270000" y="775958"/>
            <a:ext cx="10464800" cy="8059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D4409"/>
                </a:solidFill>
              </a:defRPr>
            </a:lvl1pPr>
          </a:lstStyle>
          <a:p>
            <a:pPr/>
            <a:r>
              <a:t>God’s Promises are the basis for our faith and hope — our hope is secured by knowing that God is who he says He is… he is thoroughly trustworthy and FAITHFUL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1270000" y="846999"/>
            <a:ext cx="10464800" cy="8059602"/>
          </a:xfrm>
          <a:prstGeom prst="rect">
            <a:avLst/>
          </a:prstGeom>
        </p:spPr>
        <p:txBody>
          <a:bodyPr/>
          <a:lstStyle/>
          <a:p>
            <a:pPr defTabSz="525779">
              <a:defRPr sz="6119">
                <a:solidFill>
                  <a:srgbClr val="5D4409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Exodus 3.13-14</a:t>
            </a:r>
          </a:p>
          <a:p>
            <a:pPr defTabSz="525779">
              <a:defRPr sz="6119">
                <a:solidFill>
                  <a:srgbClr val="5D4409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Then Moses said to God, “Behold, I am going to the sons of Israel, and I will say to them, ‘The God of your fathers has sent me to you.’ Now they may say to me, ‘What is His name?” What shall I say to them?”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1270000" y="846999"/>
            <a:ext cx="10464800" cy="80596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Exodus 3.14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God said to Moses, “I AM WHO I AM;” and He said “Thus you shall say to the sons of Israel, ‘I AM has sent me.”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1270000" y="846999"/>
            <a:ext cx="10464800" cy="80596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John 1.18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“No one has seen God at any time; the only begotten God who is in the bosom of the Father, He has explained Him.”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4392">
                <a:solidFill>
                  <a:srgbClr val="5D4409"/>
                </a:solidFill>
                <a:effectLst>
                  <a:outerShdw sx="100000" sy="100000" kx="0" ky="0" algn="b" rotWithShape="0" blurRad="9144" dist="9144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>
              <a:defRPr sz="4896"/>
            </a:pPr>
            <a:r>
              <a:rPr sz="4392"/>
              <a:t>A Whole Faith lives Active Integrity because it grows God’s Character Internally.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“let your ‘yes’ be ‘yes’ and your ‘no’ be ‘no’” —</a:t>
            </a:r>
          </a:p>
          <a:p>
            <a:pPr lvl="1"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Matthew 5.33-37:  have no need for an oath because you are thoroughly trustworthy and you are always faithful… to others here on earth — </a:t>
            </a:r>
          </a:p>
          <a:p>
            <a:pPr lvl="1"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YOU are a Christ-like example of INTEGRITY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